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60" r:id="rId5"/>
    <p:sldId id="289" r:id="rId6"/>
    <p:sldId id="316" r:id="rId7"/>
    <p:sldId id="290" r:id="rId8"/>
    <p:sldId id="315" r:id="rId9"/>
    <p:sldId id="310" r:id="rId10"/>
    <p:sldId id="311" r:id="rId11"/>
    <p:sldId id="312" r:id="rId12"/>
    <p:sldId id="318" r:id="rId13"/>
    <p:sldId id="314" r:id="rId14"/>
    <p:sldId id="298" r:id="rId15"/>
    <p:sldId id="317"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snapToGrid="0">
      <p:cViewPr varScale="1">
        <p:scale>
          <a:sx n="90" d="100"/>
          <a:sy n="90" d="100"/>
        </p:scale>
        <p:origin x="69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32C3F8-3CF3-40D3-AECE-DC4FFFE0B0EC}"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42621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32C3F8-3CF3-40D3-AECE-DC4FFFE0B0EC}"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12652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32C3F8-3CF3-40D3-AECE-DC4FFFE0B0EC}"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315035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32C3F8-3CF3-40D3-AECE-DC4FFFE0B0EC}"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251941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32C3F8-3CF3-40D3-AECE-DC4FFFE0B0EC}"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44467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32C3F8-3CF3-40D3-AECE-DC4FFFE0B0EC}"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162769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32C3F8-3CF3-40D3-AECE-DC4FFFE0B0EC}"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384393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32C3F8-3CF3-40D3-AECE-DC4FFFE0B0EC}"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357741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C3F8-3CF3-40D3-AECE-DC4FFFE0B0EC}"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289660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32C3F8-3CF3-40D3-AECE-DC4FFFE0B0EC}"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984660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32C3F8-3CF3-40D3-AECE-DC4FFFE0B0EC}"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366FE3-C982-4801-87B3-5358B7E939F7}" type="slidenum">
              <a:rPr lang="en-GB" smtClean="0"/>
              <a:t>‹#›</a:t>
            </a:fld>
            <a:endParaRPr lang="en-GB"/>
          </a:p>
        </p:txBody>
      </p:sp>
    </p:spTree>
    <p:extLst>
      <p:ext uri="{BB962C8B-B14F-4D97-AF65-F5344CB8AC3E}">
        <p14:creationId xmlns:p14="http://schemas.microsoft.com/office/powerpoint/2010/main" val="222712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2C3F8-3CF3-40D3-AECE-DC4FFFE0B0EC}" type="datetimeFigureOut">
              <a:rPr lang="en-GB" smtClean="0"/>
              <a:t>02/04/2020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66FE3-C982-4801-87B3-5358B7E939F7}" type="slidenum">
              <a:rPr lang="en-GB" smtClean="0"/>
              <a:t>‹#›</a:t>
            </a:fld>
            <a:endParaRPr lang="en-GB"/>
          </a:p>
        </p:txBody>
      </p:sp>
    </p:spTree>
    <p:extLst>
      <p:ext uri="{BB962C8B-B14F-4D97-AF65-F5344CB8AC3E}">
        <p14:creationId xmlns:p14="http://schemas.microsoft.com/office/powerpoint/2010/main" val="2534763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allysjourney.typepad.com/sallys_journey/2014/04/hosanna.html"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sketchport.com/drawing/454033/palm-sunda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reader@ifieldparish.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pastoral@ifieldparish.or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mailto:community@ifieldparish.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revdavidh.blogspot.com/2011/04/palm-sunday-or-passion-sunday.html" TargetMode="External"/><Relationship Id="rId5" Type="http://schemas.openxmlformats.org/officeDocument/2006/relationships/image" Target="../media/image5.jpg"/><Relationship Id="rId4" Type="http://schemas.openxmlformats.org/officeDocument/2006/relationships/hyperlink" Target="https://pixabay.com/en/hands-receiving-palm-palm-receive-19220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6291"/>
            <a:ext cx="12192000" cy="2816797"/>
          </a:xfrm>
          <a:prstGeom prst="rect">
            <a:avLst/>
          </a:prstGeom>
        </p:spPr>
        <p:txBody>
          <a:bodyPr wrap="square">
            <a:spAutoFit/>
          </a:bodyPr>
          <a:lstStyle/>
          <a:p>
            <a:pPr algn="ctr">
              <a:lnSpc>
                <a:spcPct val="115000"/>
              </a:lnSpc>
              <a:spcAft>
                <a:spcPts val="0"/>
              </a:spcAft>
            </a:pPr>
            <a:r>
              <a:rPr lang="en-GB" sz="3200" b="1" dirty="0">
                <a:latin typeface="Calibri" panose="020F0502020204030204" pitchFamily="34" charset="0"/>
                <a:ea typeface="Calibri" panose="020F0502020204030204" pitchFamily="34" charset="0"/>
                <a:cs typeface="Calibri" panose="020F0502020204030204" pitchFamily="34" charset="0"/>
              </a:rPr>
              <a:t>Welcome to St Margaret’s Ifield</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b="1" dirty="0"/>
              <a:t>11am 5</a:t>
            </a:r>
            <a:r>
              <a:rPr lang="en-GB" sz="3200" b="1" baseline="30000" dirty="0"/>
              <a:t>th</a:t>
            </a:r>
            <a:r>
              <a:rPr lang="en-GB" sz="3200" b="1" dirty="0"/>
              <a:t> April 2020</a:t>
            </a:r>
            <a:endParaRPr lang="en-GB" sz="3200" dirty="0"/>
          </a:p>
          <a:p>
            <a:pPr algn="ctr">
              <a:lnSpc>
                <a:spcPct val="115000"/>
              </a:lnSpc>
              <a:spcAft>
                <a:spcPts val="0"/>
              </a:spcAft>
            </a:pPr>
            <a:r>
              <a:rPr lang="en-GB" sz="3200" b="1" dirty="0">
                <a:latin typeface="Calibri" panose="020F0502020204030204" pitchFamily="34" charset="0"/>
                <a:ea typeface="Calibri" panose="020F0502020204030204" pitchFamily="34" charset="0"/>
                <a:cs typeface="Calibri" panose="020F0502020204030204" pitchFamily="34" charset="0"/>
              </a:rPr>
              <a:t>The First Sunday Service</a:t>
            </a:r>
          </a:p>
          <a:p>
            <a:pPr algn="ctr">
              <a:lnSpc>
                <a:spcPct val="115000"/>
              </a:lnSpc>
              <a:spcAft>
                <a:spcPts val="0"/>
              </a:spcAft>
            </a:pPr>
            <a:r>
              <a:rPr lang="en-GB" sz="3200" b="1" dirty="0">
                <a:effectLst/>
                <a:latin typeface="Calibri" panose="020F0502020204030204" pitchFamily="34" charset="0"/>
                <a:ea typeface="Calibri" panose="020F0502020204030204" pitchFamily="34" charset="0"/>
                <a:cs typeface="Calibri" panose="020F0502020204030204" pitchFamily="34" charset="0"/>
              </a:rPr>
              <a:t>PALM SUNDAY</a:t>
            </a:r>
          </a:p>
          <a:p>
            <a:pPr algn="ctr">
              <a:lnSpc>
                <a:spcPct val="115000"/>
              </a:lnSpc>
              <a:spcAft>
                <a:spcPts val="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St Margarets logo 2"/>
          <p:cNvPicPr/>
          <p:nvPr/>
        </p:nvPicPr>
        <p:blipFill>
          <a:blip r:embed="rId2" cstate="print"/>
          <a:srcRect/>
          <a:stretch>
            <a:fillRect/>
          </a:stretch>
        </p:blipFill>
        <p:spPr bwMode="auto">
          <a:xfrm>
            <a:off x="365760" y="106380"/>
            <a:ext cx="1219200" cy="1416050"/>
          </a:xfrm>
          <a:prstGeom prst="rect">
            <a:avLst/>
          </a:prstGeom>
          <a:noFill/>
          <a:ln w="9525" algn="in">
            <a:noFill/>
            <a:miter lim="800000"/>
            <a:headEnd/>
            <a:tailEnd/>
          </a:ln>
          <a:effectLst/>
        </p:spPr>
      </p:pic>
      <p:pic>
        <p:nvPicPr>
          <p:cNvPr id="7" name="Picture 6" descr="Church of England logo"/>
          <p:cNvPicPr/>
          <p:nvPr/>
        </p:nvPicPr>
        <p:blipFill>
          <a:blip r:embed="rId3" cstate="print"/>
          <a:srcRect/>
          <a:stretch>
            <a:fillRect/>
          </a:stretch>
        </p:blipFill>
        <p:spPr bwMode="auto">
          <a:xfrm>
            <a:off x="10963593" y="106380"/>
            <a:ext cx="1014095" cy="1371600"/>
          </a:xfrm>
          <a:prstGeom prst="rect">
            <a:avLst/>
          </a:prstGeom>
          <a:noFill/>
        </p:spPr>
      </p:pic>
      <p:pic>
        <p:nvPicPr>
          <p:cNvPr id="8" name="Picture 7">
            <a:extLst>
              <a:ext uri="{FF2B5EF4-FFF2-40B4-BE49-F238E27FC236}">
                <a16:creationId xmlns:a16="http://schemas.microsoft.com/office/drawing/2014/main" id="{54F3BE67-2B6B-4BD6-BCBA-27B29A1A05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70791" y="2676265"/>
            <a:ext cx="6645459" cy="3874333"/>
          </a:xfrm>
          <a:prstGeom prst="rect">
            <a:avLst/>
          </a:prstGeom>
        </p:spPr>
      </p:pic>
      <p:sp>
        <p:nvSpPr>
          <p:cNvPr id="9" name="TextBox 8">
            <a:extLst>
              <a:ext uri="{FF2B5EF4-FFF2-40B4-BE49-F238E27FC236}">
                <a16:creationId xmlns:a16="http://schemas.microsoft.com/office/drawing/2014/main" id="{083113B1-AF2A-4E8C-988E-70EF20443AAA}"/>
              </a:ext>
            </a:extLst>
          </p:cNvPr>
          <p:cNvSpPr txBox="1"/>
          <p:nvPr/>
        </p:nvSpPr>
        <p:spPr>
          <a:xfrm>
            <a:off x="2870791" y="6545001"/>
            <a:ext cx="6645459" cy="230832"/>
          </a:xfrm>
          <a:prstGeom prst="rect">
            <a:avLst/>
          </a:prstGeom>
          <a:noFill/>
        </p:spPr>
        <p:txBody>
          <a:bodyPr wrap="square" rtlCol="0">
            <a:spAutoFit/>
          </a:bodyPr>
          <a:lstStyle/>
          <a:p>
            <a:r>
              <a:rPr lang="en-GB" sz="900">
                <a:hlinkClick r:id="rId5" tooltip="http://sallysjourney.typepad.com/sallys_journey/2014/04/hosanna.html"/>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370601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70338" y="0"/>
            <a:ext cx="11848571" cy="6986528"/>
          </a:xfrm>
          <a:prstGeom prst="rect">
            <a:avLst/>
          </a:prstGeom>
        </p:spPr>
        <p:txBody>
          <a:bodyPr wrap="square">
            <a:spAutoFit/>
          </a:bodyPr>
          <a:lstStyle/>
          <a:p>
            <a:pPr marL="914400">
              <a:spcAft>
                <a:spcPts val="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t>Leader:	Lord Jesus, you came to meet us where we are.</a:t>
            </a:r>
          </a:p>
          <a:p>
            <a:r>
              <a:rPr lang="en-GB" sz="3200" b="1" dirty="0"/>
              <a:t>All:		Forgive us when we don’t stand with each other through 		the pain and struggle.</a:t>
            </a:r>
          </a:p>
          <a:p>
            <a:endParaRPr lang="en-GB" sz="3200" dirty="0"/>
          </a:p>
          <a:p>
            <a:r>
              <a:rPr lang="en-GB" sz="3200" dirty="0"/>
              <a:t>Leader:	Help us to change the world by serving one another, standing up for justice, and walking with our fellow pilgrims. </a:t>
            </a:r>
          </a:p>
          <a:p>
            <a:r>
              <a:rPr lang="en-GB" sz="3200" b="1" dirty="0"/>
              <a:t>All:		Amen.</a:t>
            </a:r>
            <a:endParaRPr lang="en-GB" sz="3200" dirty="0"/>
          </a:p>
          <a:p>
            <a:r>
              <a:rPr lang="en-GB" sz="3200" b="1" dirty="0"/>
              <a:t> </a:t>
            </a:r>
            <a:endParaRPr lang="en-GB" sz="3200" dirty="0"/>
          </a:p>
          <a:p>
            <a:r>
              <a:rPr lang="en-GB" sz="3200" dirty="0"/>
              <a:t>Leader:	May the God of love </a:t>
            </a:r>
          </a:p>
          <a:p>
            <a:r>
              <a:rPr lang="en-GB" sz="3200" dirty="0"/>
              <a:t>		Forgive us and free us from our sins, </a:t>
            </a:r>
          </a:p>
          <a:p>
            <a:r>
              <a:rPr lang="en-GB" sz="3200" dirty="0"/>
              <a:t>		Heal and strengthen us by his Spirit,</a:t>
            </a:r>
          </a:p>
          <a:p>
            <a:r>
              <a:rPr lang="en-GB" sz="3200" dirty="0"/>
              <a:t>		And raise us to new life in Christ our Lord.</a:t>
            </a:r>
          </a:p>
          <a:p>
            <a:r>
              <a:rPr lang="en-GB" sz="3200" b="1" dirty="0"/>
              <a:t>All:		Amen.</a:t>
            </a:r>
            <a:endParaRPr lang="en-GB" sz="3200" dirty="0"/>
          </a:p>
        </p:txBody>
      </p:sp>
    </p:spTree>
    <p:extLst>
      <p:ext uri="{BB962C8B-B14F-4D97-AF65-F5344CB8AC3E}">
        <p14:creationId xmlns:p14="http://schemas.microsoft.com/office/powerpoint/2010/main" val="204882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4" name="Rectangle 3">
            <a:extLst>
              <a:ext uri="{FF2B5EF4-FFF2-40B4-BE49-F238E27FC236}">
                <a16:creationId xmlns:a16="http://schemas.microsoft.com/office/drawing/2014/main" id="{F2BA4944-5EFF-48E7-95ED-F1B2C274BA34}"/>
              </a:ext>
            </a:extLst>
          </p:cNvPr>
          <p:cNvSpPr/>
          <p:nvPr/>
        </p:nvSpPr>
        <p:spPr>
          <a:xfrm>
            <a:off x="162561" y="185819"/>
            <a:ext cx="11866879" cy="6555641"/>
          </a:xfrm>
          <a:prstGeom prst="rect">
            <a:avLst/>
          </a:prstGeom>
        </p:spPr>
        <p:txBody>
          <a:bodyPr wrap="square">
            <a:spAutoFit/>
          </a:bodyPr>
          <a:lstStyle/>
          <a:p>
            <a:pPr algn="ctr">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All:	We believe that God is our Father in heaven,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He made the world</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that He gives us life,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that He helps us grow.</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9144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that Jesus is the Son of God and the Son of Mary.</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Jesus shows us that God is love;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Jesus lived and died for us.</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9144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Jesus is alive now, alive in us and in our neighbour.</a:t>
            </a:r>
            <a:endParaRPr lang="en-GB" sz="16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9144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in the Holy Spirit who helps us to love others,</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9144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who makes us holy, who helps us know God better.</a:t>
            </a:r>
            <a:endParaRPr lang="en-GB" sz="16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in God’s family the Church.</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914400">
              <a:spcAft>
                <a:spcPts val="0"/>
              </a:spcAft>
            </a:pPr>
            <a:r>
              <a:rPr lang="en-GB" sz="2800" b="1" dirty="0">
                <a:solidFill>
                  <a:srgbClr val="000000"/>
                </a:solidFill>
                <a:latin typeface="Calibri" panose="020F0502020204030204" pitchFamily="34" charset="0"/>
                <a:ea typeface="Calibri" panose="020F0502020204030204" pitchFamily="34" charset="0"/>
                <a:cs typeface="Calibri" panose="020F0502020204030204" pitchFamily="34" charset="0"/>
              </a:rPr>
              <a:t>We believe that we will be happy with God forever and ever. Amen.</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88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pic>
        <p:nvPicPr>
          <p:cNvPr id="5" name="Picture 4">
            <a:extLst>
              <a:ext uri="{FF2B5EF4-FFF2-40B4-BE49-F238E27FC236}">
                <a16:creationId xmlns:a16="http://schemas.microsoft.com/office/drawing/2014/main" id="{206F6BDE-DDA3-4A5C-8894-400BAA6F2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09522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a:extLst>
              <a:ext uri="{FF2B5EF4-FFF2-40B4-BE49-F238E27FC236}">
                <a16:creationId xmlns:a16="http://schemas.microsoft.com/office/drawing/2014/main" id="{1F8D5988-71F8-4B29-A400-DAF2646F76D8}"/>
              </a:ext>
            </a:extLst>
          </p:cNvPr>
          <p:cNvSpPr/>
          <p:nvPr/>
        </p:nvSpPr>
        <p:spPr>
          <a:xfrm>
            <a:off x="496778" y="116540"/>
            <a:ext cx="10658902" cy="6417141"/>
          </a:xfrm>
          <a:prstGeom prst="rect">
            <a:avLst/>
          </a:prstGeom>
        </p:spPr>
        <p:txBody>
          <a:bodyPr wrap="square">
            <a:spAutoFit/>
          </a:bodyPr>
          <a:lstStyle/>
          <a:p>
            <a:pPr algn="ct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THE LORD’S PRAYER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719455" indent="-719455">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All</a:t>
            </a:r>
            <a:r>
              <a:rPr lang="en-GB" sz="2800" b="1" i="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 		</a:t>
            </a: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Our Father in heaven, </a:t>
            </a:r>
            <a:endParaRPr lang="en-GB" sz="2800" b="1" dirty="0">
              <a:latin typeface="Gill Sans MT" panose="020B0502020104020203" pitchFamily="34" charset="0"/>
              <a:ea typeface="Times New Roman" panose="02020603050405020304" pitchFamily="18" charset="0"/>
              <a:cs typeface="Gill Sans MT" panose="020B0502020104020203" pitchFamily="34" charset="0"/>
            </a:endParaRPr>
          </a:p>
          <a:p>
            <a:pPr marL="899160" indent="-719455">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b="1" i="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		</a:t>
            </a: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hallowed be your name,</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your kingdom come, </a:t>
            </a:r>
            <a:endParaRPr lang="en-GB" sz="2800" b="1" dirty="0">
              <a:latin typeface="Gill Sans MT" panose="020B0502020104020203" pitchFamily="34" charset="0"/>
              <a:ea typeface="Times New Roman" panose="02020603050405020304" pitchFamily="18" charset="0"/>
              <a:cs typeface="Gill Sans MT" panose="020B0502020104020203" pitchFamily="34" charset="0"/>
            </a:endParaRPr>
          </a:p>
          <a:p>
            <a:pPr marL="899160" indent="-719455">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		your will be done,</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on earth as in heaven.</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Give us today our daily bread.</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Forgive us our sins</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as we forgive those who sin against us.</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Lead us not into temptation</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but deliver us from evil.</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For the kingdom, the power,</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and the glory are yours</a:t>
            </a:r>
            <a:b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br>
            <a:r>
              <a:rPr lang="en-GB" sz="2800" b="1"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now and for ever. Amen.</a:t>
            </a:r>
            <a:endParaRPr lang="en-GB" sz="2800" b="1" dirty="0">
              <a:effectLst/>
              <a:latin typeface="Gill Sans MT" panose="020B0502020104020203" pitchFamily="34" charset="0"/>
              <a:ea typeface="Times New Roman" panose="02020603050405020304" pitchFamily="18" charset="0"/>
              <a:cs typeface="Gill Sans MT" panose="020B0502020104020203" pitchFamily="34" charset="0"/>
            </a:endParaRPr>
          </a:p>
        </p:txBody>
      </p:sp>
    </p:spTree>
    <p:extLst>
      <p:ext uri="{BB962C8B-B14F-4D97-AF65-F5344CB8AC3E}">
        <p14:creationId xmlns:p14="http://schemas.microsoft.com/office/powerpoint/2010/main" val="424939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0" y="116540"/>
            <a:ext cx="12192000" cy="4431983"/>
          </a:xfrm>
          <a:prstGeom prst="rect">
            <a:avLst/>
          </a:prstGeom>
        </p:spPr>
        <p:txBody>
          <a:bodyPr wrap="square">
            <a:spAutoFit/>
          </a:bodyPr>
          <a:lstStyle/>
          <a:p>
            <a:endParaRPr lang="en-GB" sz="4000" dirty="0"/>
          </a:p>
          <a:p>
            <a:r>
              <a:rPr lang="en-GB" sz="3200" dirty="0"/>
              <a:t>	</a:t>
            </a:r>
            <a:r>
              <a:rPr lang="en-GB" sz="3200" b="1" dirty="0"/>
              <a:t>THE BLESSING</a:t>
            </a:r>
            <a:endParaRPr lang="en-GB" sz="3200" dirty="0"/>
          </a:p>
          <a:p>
            <a:r>
              <a:rPr lang="en-GB" sz="3200" b="1" dirty="0"/>
              <a:t> </a:t>
            </a:r>
            <a:endParaRPr lang="en-GB" sz="3200" dirty="0"/>
          </a:p>
          <a:p>
            <a:r>
              <a:rPr lang="en-GB" sz="3200" dirty="0"/>
              <a:t>Leader:	As we go our separate ways, let us celebrate the King, the </a:t>
            </a:r>
          </a:p>
          <a:p>
            <a:r>
              <a:rPr lang="en-GB" sz="3200" dirty="0"/>
              <a:t>		Liberator, the Servant, the One who caused disturbance.</a:t>
            </a:r>
          </a:p>
          <a:p>
            <a:endParaRPr lang="en-GB" sz="3200" dirty="0"/>
          </a:p>
          <a:p>
            <a:r>
              <a:rPr lang="en-GB" sz="3200" b="1" dirty="0"/>
              <a:t>All:		And let us be ready to do the same.  Amen.</a:t>
            </a:r>
            <a:endParaRPr lang="en-GB" sz="3200" dirty="0"/>
          </a:p>
          <a:p>
            <a:r>
              <a:rPr lang="en-GB" sz="3200" b="1" dirty="0"/>
              <a:t> </a:t>
            </a:r>
            <a:endParaRPr lang="en-GB" sz="3200" dirty="0"/>
          </a:p>
          <a:p>
            <a:r>
              <a:rPr lang="en-GB" dirty="0"/>
              <a:t> </a:t>
            </a:r>
          </a:p>
        </p:txBody>
      </p:sp>
      <p:pic>
        <p:nvPicPr>
          <p:cNvPr id="4" name="Picture 3">
            <a:extLst>
              <a:ext uri="{FF2B5EF4-FFF2-40B4-BE49-F238E27FC236}">
                <a16:creationId xmlns:a16="http://schemas.microsoft.com/office/drawing/2014/main" id="{A94DE171-596B-490B-B848-276C8F5A43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58839" y="4234834"/>
            <a:ext cx="4553803" cy="2459719"/>
          </a:xfrm>
          <a:prstGeom prst="rect">
            <a:avLst/>
          </a:prstGeom>
        </p:spPr>
      </p:pic>
    </p:spTree>
    <p:extLst>
      <p:ext uri="{BB962C8B-B14F-4D97-AF65-F5344CB8AC3E}">
        <p14:creationId xmlns:p14="http://schemas.microsoft.com/office/powerpoint/2010/main" val="217670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a:extLst>
              <a:ext uri="{FF2B5EF4-FFF2-40B4-BE49-F238E27FC236}">
                <a16:creationId xmlns:a16="http://schemas.microsoft.com/office/drawing/2014/main" id="{1F8D5988-71F8-4B29-A400-DAF2646F76D8}"/>
              </a:ext>
            </a:extLst>
          </p:cNvPr>
          <p:cNvSpPr/>
          <p:nvPr/>
        </p:nvSpPr>
        <p:spPr>
          <a:xfrm>
            <a:off x="496778" y="116540"/>
            <a:ext cx="10658902" cy="6617196"/>
          </a:xfrm>
          <a:prstGeom prst="rect">
            <a:avLst/>
          </a:prstGeom>
        </p:spPr>
        <p:txBody>
          <a:bodyPr wrap="square">
            <a:spAutoFit/>
          </a:bodyPr>
          <a:lstStyle/>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Thank you for sharing in this worship.</a:t>
            </a: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May the peace of Jesus be in your hearts, and may you be nourished </a:t>
            </a: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for the Holy Week ahead.</a:t>
            </a:r>
          </a:p>
          <a:p>
            <a:pPr marL="719455" indent="-719455">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endPar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endParaRP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Please do keep looking at the parish website.  Details of the readings </a:t>
            </a: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for Maundy Thursday and Easter Day will be there.</a:t>
            </a:r>
          </a:p>
          <a:p>
            <a:pPr marL="719455" indent="-719455">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endPar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endParaRP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You will also be able to access the Good Friday Meditation, Easter </a:t>
            </a: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FIISH, and Roger Combes’ reflection for Easter Day.</a:t>
            </a:r>
          </a:p>
          <a:p>
            <a:pPr marL="719455" indent="-719455">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endPar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endParaRP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We would welcome your feedback on this service. Please speak to any </a:t>
            </a:r>
          </a:p>
          <a:p>
            <a:pPr marL="719455" indent="-719455" algn="ctr">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rPr>
              <a:t>member of the First Sunday Team, or email </a:t>
            </a:r>
            <a:r>
              <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hlinkClick r:id="rId3"/>
              </a:rPr>
              <a:t>reader@ifieldparish.org</a:t>
            </a:r>
            <a:endPar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endParaRPr>
          </a:p>
          <a:p>
            <a:pPr marL="719455" indent="-719455" algn="just">
              <a:spcBef>
                <a:spcPts val="600"/>
              </a:spcBef>
              <a:spcAft>
                <a:spcPts val="0"/>
              </a:spcAft>
              <a:tabLst>
                <a:tab pos="719455" algn="l"/>
                <a:tab pos="899160" algn="l"/>
                <a:tab pos="1078865" algn="l"/>
                <a:tab pos="1258570" algn="l"/>
                <a:tab pos="1438275" algn="l"/>
                <a:tab pos="1617980" algn="l"/>
                <a:tab pos="1797685" algn="l"/>
                <a:tab pos="1977390" algn="l"/>
                <a:tab pos="2157095" algn="l"/>
                <a:tab pos="2336800" algn="l"/>
                <a:tab pos="2516505" algn="l"/>
              </a:tabLst>
            </a:pPr>
            <a:endParaRPr lang="en-GB" sz="2800" dirty="0">
              <a:solidFill>
                <a:srgbClr val="000000"/>
              </a:solidFill>
              <a:latin typeface="Calibri" panose="020F0502020204030204" pitchFamily="34" charset="0"/>
              <a:ea typeface="Times New Roman" panose="02020603050405020304" pitchFamily="18" charset="0"/>
              <a:cs typeface="Gill Sans MT" panose="020B0502020104020203" pitchFamily="34" charset="0"/>
            </a:endParaRPr>
          </a:p>
        </p:txBody>
      </p:sp>
    </p:spTree>
    <p:extLst>
      <p:ext uri="{BB962C8B-B14F-4D97-AF65-F5344CB8AC3E}">
        <p14:creationId xmlns:p14="http://schemas.microsoft.com/office/powerpoint/2010/main" val="196762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0" y="116540"/>
            <a:ext cx="12192000" cy="1938992"/>
          </a:xfrm>
          <a:prstGeom prst="rect">
            <a:avLst/>
          </a:prstGeom>
        </p:spPr>
        <p:txBody>
          <a:bodyPr wrap="square">
            <a:spAutoFit/>
          </a:bodyPr>
          <a:lstStyle/>
          <a:p>
            <a:r>
              <a:rPr lang="en-GB" sz="4000" dirty="0"/>
              <a:t>	</a:t>
            </a:r>
          </a:p>
          <a:p>
            <a:endParaRPr lang="en-GB" sz="4000" i="1" dirty="0"/>
          </a:p>
          <a:p>
            <a:r>
              <a:rPr lang="en-GB" sz="4000" i="1" dirty="0"/>
              <a:t>	</a:t>
            </a:r>
            <a:endParaRPr lang="en-GB" sz="4000" b="1" dirty="0"/>
          </a:p>
        </p:txBody>
      </p:sp>
      <p:sp>
        <p:nvSpPr>
          <p:cNvPr id="4" name="Rectangle 3">
            <a:extLst>
              <a:ext uri="{FF2B5EF4-FFF2-40B4-BE49-F238E27FC236}">
                <a16:creationId xmlns:a16="http://schemas.microsoft.com/office/drawing/2014/main" id="{5CFAF970-F028-4D3D-ACD4-9AF65DFED8B9}"/>
              </a:ext>
            </a:extLst>
          </p:cNvPr>
          <p:cNvSpPr/>
          <p:nvPr/>
        </p:nvSpPr>
        <p:spPr>
          <a:xfrm>
            <a:off x="162560" y="166568"/>
            <a:ext cx="11249247" cy="6686446"/>
          </a:xfrm>
          <a:prstGeom prst="rect">
            <a:avLst/>
          </a:prstGeom>
        </p:spPr>
        <p:txBody>
          <a:bodyPr wrap="square">
            <a:spAutoFit/>
          </a:bodyPr>
          <a:lstStyle/>
          <a:p>
            <a:pPr algn="ctr" fontAlgn="base"/>
            <a:r>
              <a:rPr lang="en-GB" sz="2800" b="1" dirty="0">
                <a:solidFill>
                  <a:srgbClr val="545658"/>
                </a:solidFill>
                <a:latin typeface="Tahoma" panose="020B0604030504040204" pitchFamily="34" charset="0"/>
              </a:rPr>
              <a:t>We want you to know that you are... 'Loved as you are'</a:t>
            </a:r>
            <a:endParaRPr lang="en-GB" sz="2800" dirty="0">
              <a:solidFill>
                <a:srgbClr val="545658"/>
              </a:solidFill>
              <a:latin typeface="Tahoma" panose="020B0604030504040204" pitchFamily="34" charset="0"/>
            </a:endParaRPr>
          </a:p>
          <a:p>
            <a:pPr algn="ctr" fontAlgn="base"/>
            <a:r>
              <a:rPr lang="en-GB" sz="2800" b="1" dirty="0">
                <a:solidFill>
                  <a:srgbClr val="545658"/>
                </a:solidFill>
                <a:latin typeface="Tahoma" panose="020B0604030504040204" pitchFamily="34" charset="0"/>
              </a:rPr>
              <a:t>​</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The St Margaret’s Church family is here to help you.</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a:t>
            </a:r>
            <a:endParaRPr lang="en-GB" sz="2800" dirty="0">
              <a:solidFill>
                <a:srgbClr val="545658"/>
              </a:solidFill>
              <a:latin typeface="Tahoma" panose="020B0604030504040204" pitchFamily="34" charset="0"/>
            </a:endParaRPr>
          </a:p>
          <a:p>
            <a:pPr algn="ctr" fontAlgn="base"/>
            <a:r>
              <a:rPr lang="en-GB" sz="2800" b="1" u="sng" dirty="0">
                <a:solidFill>
                  <a:srgbClr val="E21C21"/>
                </a:solidFill>
                <a:latin typeface="Tahoma" panose="020B0604030504040204" pitchFamily="34" charset="0"/>
              </a:rPr>
              <a:t>For pastoral support:</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Please ring or text:  07401 217648 </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or email </a:t>
            </a:r>
            <a:r>
              <a:rPr lang="en-GB" sz="2800" b="1" dirty="0">
                <a:solidFill>
                  <a:srgbClr val="E21C21"/>
                </a:solidFill>
                <a:latin typeface="Tahoma" panose="020B0604030504040204" pitchFamily="34" charset="0"/>
                <a:hlinkClick r:id="rId3"/>
              </a:rPr>
              <a:t>pastoral@ifieldparish.org</a:t>
            </a:r>
            <a:r>
              <a:rPr lang="en-GB" sz="2800" b="1" dirty="0">
                <a:solidFill>
                  <a:srgbClr val="E21C21"/>
                </a:solidFill>
                <a:latin typeface="Tahoma" panose="020B0604030504040204" pitchFamily="34" charset="0"/>
              </a:rPr>
              <a:t> </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a:t>
            </a:r>
            <a:endParaRPr lang="en-GB" sz="2800" dirty="0">
              <a:solidFill>
                <a:srgbClr val="545658"/>
              </a:solidFill>
              <a:latin typeface="Tahoma" panose="020B0604030504040204" pitchFamily="34" charset="0"/>
            </a:endParaRPr>
          </a:p>
          <a:p>
            <a:pPr algn="ctr" fontAlgn="base"/>
            <a:r>
              <a:rPr lang="en-GB" sz="2800" b="1" u="sng" dirty="0">
                <a:solidFill>
                  <a:srgbClr val="E21C21"/>
                </a:solidFill>
                <a:latin typeface="Tahoma" panose="020B0604030504040204" pitchFamily="34" charset="0"/>
              </a:rPr>
              <a:t>For any other support:</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Please ring or text:  07401 213932 </a:t>
            </a:r>
            <a:endParaRPr lang="en-GB" sz="2800" dirty="0">
              <a:solidFill>
                <a:srgbClr val="545658"/>
              </a:solidFill>
              <a:latin typeface="Tahoma" panose="020B0604030504040204" pitchFamily="34" charset="0"/>
            </a:endParaRPr>
          </a:p>
          <a:p>
            <a:pPr algn="ctr" fontAlgn="base"/>
            <a:r>
              <a:rPr lang="en-GB" sz="2800" b="1" dirty="0">
                <a:solidFill>
                  <a:srgbClr val="E21C21"/>
                </a:solidFill>
                <a:latin typeface="Tahoma" panose="020B0604030504040204" pitchFamily="34" charset="0"/>
              </a:rPr>
              <a:t>or email </a:t>
            </a:r>
            <a:r>
              <a:rPr lang="en-GB" sz="2800" b="1" dirty="0">
                <a:solidFill>
                  <a:srgbClr val="E21C21"/>
                </a:solidFill>
                <a:latin typeface="Tahoma" panose="020B0604030504040204" pitchFamily="34" charset="0"/>
                <a:hlinkClick r:id="rId4"/>
              </a:rPr>
              <a:t>community@ifieldparish.org</a:t>
            </a:r>
            <a:r>
              <a:rPr lang="en-GB" sz="2800" b="1" dirty="0">
                <a:solidFill>
                  <a:srgbClr val="E21C21"/>
                </a:solidFill>
                <a:latin typeface="Tahoma" panose="020B0604030504040204" pitchFamily="34" charset="0"/>
              </a:rPr>
              <a:t> </a:t>
            </a:r>
            <a:endParaRPr lang="en-GB" sz="2800" dirty="0">
              <a:solidFill>
                <a:srgbClr val="545658"/>
              </a:solidFill>
              <a:latin typeface="Tahoma" panose="020B0604030504040204" pitchFamily="34" charset="0"/>
            </a:endParaRPr>
          </a:p>
          <a:p>
            <a:pPr algn="ctr" fontAlgn="base"/>
            <a:endParaRPr lang="en-GB" sz="2800" dirty="0">
              <a:solidFill>
                <a:srgbClr val="545658"/>
              </a:solidFill>
              <a:latin typeface="Tahoma" panose="020B0604030504040204" pitchFamily="34" charset="0"/>
            </a:endParaRPr>
          </a:p>
          <a:p>
            <a:pPr algn="ctr" fontAlgn="base"/>
            <a:r>
              <a:rPr lang="en-GB" sz="2800" b="1" dirty="0">
                <a:solidFill>
                  <a:srgbClr val="545658"/>
                </a:solidFill>
                <a:latin typeface="Tahoma" panose="020B0604030504040204" pitchFamily="34" charset="0"/>
              </a:rPr>
              <a:t>-------------------------------------------------------</a:t>
            </a:r>
          </a:p>
          <a:p>
            <a:pPr algn="ctr" fontAlgn="base"/>
            <a:endParaRPr lang="en-GB" sz="1050" dirty="0"/>
          </a:p>
          <a:p>
            <a:r>
              <a:rPr lang="en-GB" b="1" i="1" dirty="0"/>
              <a:t>Calamus Licence No: 95  C.C.L. Licence No: 210222</a:t>
            </a:r>
            <a:endParaRPr lang="en-GB" dirty="0"/>
          </a:p>
          <a:p>
            <a:r>
              <a:rPr lang="en-GB" i="1" dirty="0"/>
              <a:t>The service material in this booklet is taken from Common Worship. </a:t>
            </a:r>
            <a:endParaRPr lang="en-GB" dirty="0"/>
          </a:p>
          <a:p>
            <a:r>
              <a:rPr lang="en-GB" i="1" dirty="0"/>
              <a:t>© Copyright 2000 The Archbishop’s Council</a:t>
            </a:r>
            <a:endParaRPr lang="en-GB" dirty="0"/>
          </a:p>
        </p:txBody>
      </p:sp>
    </p:spTree>
    <p:extLst>
      <p:ext uri="{BB962C8B-B14F-4D97-AF65-F5344CB8AC3E}">
        <p14:creationId xmlns:p14="http://schemas.microsoft.com/office/powerpoint/2010/main" val="18391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478464" y="3653"/>
            <a:ext cx="11713535" cy="6309420"/>
          </a:xfrm>
          <a:prstGeom prst="rect">
            <a:avLst/>
          </a:prstGeom>
        </p:spPr>
        <p:txBody>
          <a:bodyPr wrap="square">
            <a:spAutoFit/>
          </a:bodyPr>
          <a:lstStyle/>
          <a:p>
            <a:endParaRPr lang="en-GB" sz="1200" b="1" dirty="0"/>
          </a:p>
          <a:p>
            <a:pPr algn="ct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WELCOME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1371600" indent="-1371600">
              <a:spcAft>
                <a:spcPts val="0"/>
              </a:spcAft>
            </a:pPr>
            <a:r>
              <a:rPr lang="en-GB"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All:		Hosanna to the Son of David, the king of Israel.  Blessed 	is he who comes in the name of the Lord.  Hosanna in the 	highest.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pPr>
            <a:endPar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371600" indent="-1371600" algn="ctr">
              <a:spcAft>
                <a:spcPts val="0"/>
              </a:spcAft>
            </a:pPr>
            <a:r>
              <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Please hold up Your palms - </a:t>
            </a:r>
            <a:r>
              <a:rPr lang="en-GB" sz="3200" i="1" u="sng" dirty="0">
                <a:solidFill>
                  <a:srgbClr val="000000"/>
                </a:solidFill>
                <a:latin typeface="Calibri" panose="020F0502020204030204" pitchFamily="34" charset="0"/>
                <a:ea typeface="Calibri" panose="020F0502020204030204" pitchFamily="34" charset="0"/>
                <a:cs typeface="Calibri" panose="020F0502020204030204" pitchFamily="34" charset="0"/>
              </a:rPr>
              <a:t>Blessing of Palms Video</a:t>
            </a:r>
            <a:endParaRPr lang="en-GB" sz="2000" u="sng"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pPr>
            <a:endPar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spcAft>
                <a:spcPts val="0"/>
              </a:spcAft>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Celebrant:	The Lord be with you.</a:t>
            </a:r>
          </a:p>
          <a:p>
            <a:pPr marL="457200" indent="-457200">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pPr>
            <a:r>
              <a:rPr lang="en-GB"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All:		And also with you.</a:t>
            </a: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457200" indent="-457200">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57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150725" y="271305"/>
            <a:ext cx="11647603" cy="6309420"/>
          </a:xfrm>
          <a:prstGeom prst="rect">
            <a:avLst/>
          </a:prstGeom>
        </p:spPr>
        <p:txBody>
          <a:bodyPr wrap="square">
            <a:spAutoFit/>
          </a:bodyPr>
          <a:lstStyle/>
          <a:p>
            <a:pPr marL="1371600" indent="-1371600">
              <a:spcAft>
                <a:spcPts val="0"/>
              </a:spcAft>
            </a:pPr>
            <a:endPar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371600" indent="-1371600"/>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Celebrant:	</a:t>
            </a:r>
          </a:p>
          <a:p>
            <a:pPr marL="1371600" indent="-1371600"/>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Dear friends in Christ, during Lent we have been preparing by works of love and self-sacrifice for the celebration of our Lord’s death and resurrection. Today we come together to begin this solemn celebration in union with the Church throughout the world.  Christ enters his own city to complete his work as our Saviour, to suffer, to die, and to rise again.  Let us go with him in faith and love, so that, united with him in his sufferings, we may share his risen life.</a:t>
            </a:r>
          </a:p>
          <a:p>
            <a:pPr marL="1371600" indent="-1371600">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1371600" indent="-1371600" algn="ctr">
              <a:spcAft>
                <a:spcPts val="0"/>
              </a:spcAft>
            </a:pPr>
            <a:endPar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GB" sz="3200" dirty="0"/>
              <a:t>	</a:t>
            </a:r>
            <a:r>
              <a:rPr lang="en-GB" sz="2800" dirty="0"/>
              <a:t>	</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73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70338" y="0"/>
            <a:ext cx="11848571" cy="7083606"/>
          </a:xfrm>
          <a:prstGeom prst="rect">
            <a:avLst/>
          </a:prstGeom>
        </p:spPr>
        <p:txBody>
          <a:bodyPr wrap="square">
            <a:spAutoFit/>
          </a:bodyPr>
          <a:lstStyle/>
          <a:p>
            <a:endParaRPr lang="en-GB" sz="4000" b="1" dirty="0"/>
          </a:p>
          <a:p>
            <a:pPr marL="1371600" indent="-1371600">
              <a:spcAft>
                <a:spcPts val="0"/>
              </a:spcAft>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Celebrant:	</a:t>
            </a:r>
          </a:p>
          <a:p>
            <a:pPr marL="1371600" indent="-1371600">
              <a:spcAft>
                <a:spcPts val="0"/>
              </a:spcAft>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God our Saviour, whose Son Jesus Christ entered Jerusalem as Messiah to suffer and to die, let these palms be for us signs of his victory; and grant that we who bear them in his name may ever hail him as our King, and follow him in the way that lead to eternal life: who lives and reigns with you and the Holy Spirit, now and for ever.  </a:t>
            </a:r>
            <a:r>
              <a:rPr lang="en-GB"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Amen.</a:t>
            </a:r>
          </a:p>
          <a:p>
            <a:pPr marL="1371600" indent="-1371600">
              <a:spcAft>
                <a:spcPts val="0"/>
              </a:spcAft>
            </a:pP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r>
              <a:rPr lang="en-GB"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GOSPEL	</a:t>
            </a:r>
            <a:r>
              <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Matthew 21:1-11 </a:t>
            </a:r>
            <a:r>
              <a:rPr lang="en-GB" sz="3200" i="1" dirty="0">
                <a:solidFill>
                  <a:srgbClr val="000000"/>
                </a:solidFill>
                <a:latin typeface="Calibri" panose="020F0502020204030204" pitchFamily="34" charset="0"/>
                <a:ea typeface="Calibri" panose="020F0502020204030204" pitchFamily="34" charset="0"/>
                <a:cs typeface="Calibri" panose="020F0502020204030204" pitchFamily="34" charset="0"/>
              </a:rPr>
              <a:t>(NRSV Ang)</a:t>
            </a:r>
            <a:endPar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endPar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GB" sz="3200" dirty="0">
                <a:solidFill>
                  <a:srgbClr val="000000"/>
                </a:solidFill>
                <a:latin typeface="Calibri" panose="020F0502020204030204" pitchFamily="34" charset="0"/>
                <a:ea typeface="Calibri" panose="020F0502020204030204" pitchFamily="34" charset="0"/>
                <a:cs typeface="Calibri" panose="020F0502020204030204" pitchFamily="34" charset="0"/>
              </a:rPr>
              <a:t>Celebrant:  	This is the Gospel of the Lord</a:t>
            </a:r>
          </a:p>
          <a:p>
            <a:pP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ALL: 			Praise to You O Christ</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94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70338" y="0"/>
            <a:ext cx="11848571" cy="7823680"/>
          </a:xfrm>
          <a:prstGeom prst="rect">
            <a:avLst/>
          </a:prstGeom>
        </p:spPr>
        <p:txBody>
          <a:bodyPr wrap="square">
            <a:spAutoFit/>
          </a:bodyPr>
          <a:lstStyle/>
          <a:p>
            <a:pPr>
              <a:lnSpc>
                <a:spcPct val="130000"/>
              </a:lnSpc>
            </a:pPr>
            <a:endParaRPr lang="en-GB" sz="2800" i="1" u="sng" dirty="0">
              <a:solidFill>
                <a:srgbClr val="000000"/>
              </a:solidFill>
              <a:latin typeface="Calibri" panose="020F0502020204030204" pitchFamily="34" charset="0"/>
              <a:ea typeface="Times New Roman" panose="02020603050405020304" pitchFamily="18" charset="0"/>
            </a:endParaRPr>
          </a:p>
          <a:p>
            <a:pPr>
              <a:lnSpc>
                <a:spcPct val="130000"/>
              </a:lnSpc>
            </a:pPr>
            <a:r>
              <a:rPr lang="en-GB" sz="3200" i="1" u="sng" dirty="0">
                <a:solidFill>
                  <a:srgbClr val="000000"/>
                </a:solidFill>
                <a:latin typeface="Calibri" panose="020F0502020204030204" pitchFamily="34" charset="0"/>
                <a:ea typeface="Times New Roman" panose="02020603050405020304" pitchFamily="18" charset="0"/>
              </a:rPr>
              <a:t>Lenten Candle Liturgy – Video</a:t>
            </a:r>
          </a:p>
          <a:p>
            <a:pPr>
              <a:lnSpc>
                <a:spcPct val="130000"/>
              </a:lnSpc>
            </a:pPr>
            <a:r>
              <a:rPr lang="en-GB" sz="2800" i="1" dirty="0">
                <a:solidFill>
                  <a:srgbClr val="000000"/>
                </a:solidFill>
                <a:latin typeface="Calibri" panose="020F0502020204030204" pitchFamily="34" charset="0"/>
                <a:ea typeface="Times New Roman" panose="02020603050405020304" pitchFamily="18" charset="0"/>
              </a:rPr>
              <a:t>The red and white candles on the Lenten Wreath</a:t>
            </a:r>
            <a:r>
              <a:rPr lang="en-GB" sz="2800" b="1" i="1" dirty="0">
                <a:solidFill>
                  <a:srgbClr val="000000"/>
                </a:solidFill>
                <a:latin typeface="Calibri" panose="020F0502020204030204" pitchFamily="34" charset="0"/>
                <a:ea typeface="Times New Roman" panose="02020603050405020304" pitchFamily="18" charset="0"/>
              </a:rPr>
              <a:t> </a:t>
            </a:r>
            <a:r>
              <a:rPr lang="en-GB" sz="2800" i="1" dirty="0">
                <a:solidFill>
                  <a:srgbClr val="000000"/>
                </a:solidFill>
                <a:latin typeface="Calibri" panose="020F0502020204030204" pitchFamily="34" charset="0"/>
                <a:ea typeface="Times New Roman" panose="02020603050405020304" pitchFamily="18" charset="0"/>
              </a:rPr>
              <a:t>are lit</a:t>
            </a:r>
            <a:endParaRPr lang="en-GB" sz="1200" dirty="0">
              <a:latin typeface="Times New Roman" panose="02020603050405020304" pitchFamily="18" charset="0"/>
              <a:ea typeface="Times New Roman" panose="02020603050405020304" pitchFamily="18" charset="0"/>
            </a:endParaRPr>
          </a:p>
          <a:p>
            <a:pPr marL="914400" indent="-914400">
              <a:spcAft>
                <a:spcPts val="0"/>
              </a:spcAft>
            </a:pPr>
            <a:r>
              <a:rPr lang="en-GB"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Leader:	We have gathered here, week after week, sharing a common quest for a deeper faith and a deeper experience of the divine. I invite you now to close your eyes and let go of the things that distract and concern you. Listen! The time is drawing near. Jesus is preparing to enter Jerusalem. How will we greet him? Will we follow him all the way to the Cross? The power of Jesus is that he lived what he taught, even when it led to his death. He lived with an abiding awareness of God, radiating the light of God in all he said and did. But that light was too much for the world. There are forces today, as there were in ancient Judea, that conspire to put it out. Where are we in this drama? What are we willing to risk to follow Jesus?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pPr>
            <a:endParaRPr lang="en-GB" sz="2800" i="1" dirty="0">
              <a:solidFill>
                <a:srgbClr val="000000"/>
              </a:solidFill>
              <a:latin typeface="Calibri" panose="020F0502020204030204" pitchFamily="34" charset="0"/>
              <a:ea typeface="Times New Roman" panose="02020603050405020304" pitchFamily="18" charset="0"/>
            </a:endParaRPr>
          </a:p>
          <a:p>
            <a:pPr>
              <a:lnSpc>
                <a:spcPct val="130000"/>
              </a:lnSpc>
            </a:pPr>
            <a:endParaRPr lang="en-GB" sz="1200" dirty="0">
              <a:latin typeface="Times New Roman" panose="02020603050405020304" pitchFamily="18" charset="0"/>
              <a:ea typeface="Times New Roman" panose="02020603050405020304" pitchFamily="18" charset="0"/>
            </a:endParaRPr>
          </a:p>
          <a:p>
            <a:pPr marL="914400" indent="-914400">
              <a:spcAft>
                <a:spcPts val="0"/>
              </a:spcAft>
            </a:pPr>
            <a:endParaRPr lang="en-GB"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33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70338" y="0"/>
            <a:ext cx="11848571" cy="804964"/>
          </a:xfrm>
          <a:prstGeom prst="rect">
            <a:avLst/>
          </a:prstGeom>
        </p:spPr>
        <p:txBody>
          <a:bodyPr wrap="square">
            <a:spAutoFit/>
          </a:bodyPr>
          <a:lstStyle/>
          <a:p>
            <a:pPr marL="914400">
              <a:spcAft>
                <a:spcPts val="0"/>
              </a:spcAft>
            </a:pP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0C7EC20-5BFD-4057-8D02-84B740B8C050}"/>
              </a:ext>
            </a:extLst>
          </p:cNvPr>
          <p:cNvSpPr/>
          <p:nvPr/>
        </p:nvSpPr>
        <p:spPr>
          <a:xfrm>
            <a:off x="709863" y="116540"/>
            <a:ext cx="10009196" cy="6740307"/>
          </a:xfrm>
          <a:prstGeom prst="rect">
            <a:avLst/>
          </a:prstGeom>
        </p:spPr>
        <p:txBody>
          <a:bodyPr wrap="square">
            <a:spAutoFit/>
          </a:bodyPr>
          <a:lstStyle/>
          <a:p>
            <a:pPr>
              <a:spcAft>
                <a:spcPts val="0"/>
              </a:spcAft>
            </a:pPr>
            <a:r>
              <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(Silent time)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914400">
              <a:spcAft>
                <a:spcPts val="0"/>
              </a:spcAft>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 we extinguish this light, we acknowledge the darkness and pain of illness and disease in the world.</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32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red candle is extinguished)</a:t>
            </a:r>
            <a:endParaRPr lang="en-GB" sz="3200" i="1" dirty="0">
              <a:solidFill>
                <a:srgbClr val="000000"/>
              </a:solidFill>
              <a:latin typeface="Calibri" panose="020F0502020204030204" pitchFamily="34" charset="0"/>
              <a:ea typeface="Times New Roman" panose="02020603050405020304" pitchFamily="18" charset="0"/>
            </a:endParaRPr>
          </a:p>
          <a:p>
            <a:pPr marL="457200" indent="457200">
              <a:spcAft>
                <a:spcPts val="0"/>
              </a:spcAft>
            </a:pPr>
            <a:r>
              <a:rPr lang="en-GB"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Let us pray.</a:t>
            </a:r>
          </a:p>
          <a:p>
            <a:pPr marL="457200" indent="457200">
              <a:spcAft>
                <a:spcPts val="0"/>
              </a:spcAft>
            </a:pP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914400" indent="-914400">
              <a:spcAft>
                <a:spcPts val="0"/>
              </a:spcAft>
            </a:pPr>
            <a:r>
              <a:rPr lang="en-GB"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All: 	Loving God, there are so many choices before us every day. Choices offered by our friends, our families, our culture, our own past. Some of them encourage the well-being of the earth, ourselves and our neighbours; others are destructive. Help us to distinguish between them. May we learn from the choices of Jesus and embody compassion, justice, and inclusion in all we say and do. Amen.</a:t>
            </a:r>
            <a:endParaRPr lang="en-GB" sz="3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67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70338" y="0"/>
            <a:ext cx="11848571" cy="804964"/>
          </a:xfrm>
          <a:prstGeom prst="rect">
            <a:avLst/>
          </a:prstGeom>
        </p:spPr>
        <p:txBody>
          <a:bodyPr wrap="square">
            <a:spAutoFit/>
          </a:bodyPr>
          <a:lstStyle/>
          <a:p>
            <a:pPr marL="914400">
              <a:spcAft>
                <a:spcPts val="0"/>
              </a:spcAft>
            </a:pP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0C7EC20-5BFD-4057-8D02-84B740B8C050}"/>
              </a:ext>
            </a:extLst>
          </p:cNvPr>
          <p:cNvSpPr/>
          <p:nvPr/>
        </p:nvSpPr>
        <p:spPr>
          <a:xfrm>
            <a:off x="649705" y="565485"/>
            <a:ext cx="10009196" cy="3539430"/>
          </a:xfrm>
          <a:prstGeom prst="rect">
            <a:avLst/>
          </a:prstGeom>
        </p:spPr>
        <p:txBody>
          <a:bodyPr wrap="square">
            <a:spAutoFit/>
          </a:bodyPr>
          <a:lstStyle/>
          <a:p>
            <a:pPr algn="ct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INTRODUCTION</a:t>
            </a:r>
          </a:p>
          <a:p>
            <a:pPr algn="ctr">
              <a:spcAft>
                <a:spcPts val="0"/>
              </a:spcAft>
            </a:pP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AUDIO OF READING (On screen as well)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200" i="1" dirty="0">
                <a:solidFill>
                  <a:srgbClr val="000000"/>
                </a:solidFill>
                <a:latin typeface="Calibri" panose="020F0502020204030204" pitchFamily="34" charset="0"/>
                <a:ea typeface="Calibri" panose="020F0502020204030204" pitchFamily="34" charset="0"/>
                <a:cs typeface="Calibri" panose="020F0502020204030204" pitchFamily="34" charset="0"/>
              </a:rPr>
              <a:t> Matthew 26:14 - 27:66 (NRSV Ang)</a:t>
            </a:r>
          </a:p>
          <a:p>
            <a:pPr algn="ctr">
              <a:spcAft>
                <a:spcPts val="0"/>
              </a:spcAft>
            </a:pPr>
            <a:r>
              <a:rPr lang="en-GB" sz="32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2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rPr>
              <a:t>TALK INTRODUCTION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68F1E45-54E7-4A73-A228-C6AEC71949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7960" y="4288787"/>
            <a:ext cx="2990500" cy="2242876"/>
          </a:xfrm>
          <a:prstGeom prst="rect">
            <a:avLst/>
          </a:prstGeom>
        </p:spPr>
      </p:pic>
      <p:pic>
        <p:nvPicPr>
          <p:cNvPr id="7" name="Picture 6">
            <a:extLst>
              <a:ext uri="{FF2B5EF4-FFF2-40B4-BE49-F238E27FC236}">
                <a16:creationId xmlns:a16="http://schemas.microsoft.com/office/drawing/2014/main" id="{BA9D073B-4FCB-4344-A1E5-84DC0354CC1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58720" y="4298848"/>
            <a:ext cx="2990501" cy="1993667"/>
          </a:xfrm>
          <a:prstGeom prst="rect">
            <a:avLst/>
          </a:prstGeom>
        </p:spPr>
      </p:pic>
    </p:spTree>
    <p:extLst>
      <p:ext uri="{BB962C8B-B14F-4D97-AF65-F5344CB8AC3E}">
        <p14:creationId xmlns:p14="http://schemas.microsoft.com/office/powerpoint/2010/main" val="386307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692891" y="116540"/>
            <a:ext cx="11848571" cy="804964"/>
          </a:xfrm>
          <a:prstGeom prst="rect">
            <a:avLst/>
          </a:prstGeom>
        </p:spPr>
        <p:txBody>
          <a:bodyPr wrap="square">
            <a:spAutoFit/>
          </a:bodyPr>
          <a:lstStyle/>
          <a:p>
            <a:pPr marL="914400">
              <a:spcAft>
                <a:spcPts val="0"/>
              </a:spcAft>
            </a:pPr>
            <a:endParaRPr lang="en-GB"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B0C7EC20-5BFD-4057-8D02-84B740B8C050}"/>
              </a:ext>
            </a:extLst>
          </p:cNvPr>
          <p:cNvSpPr/>
          <p:nvPr/>
        </p:nvSpPr>
        <p:spPr>
          <a:xfrm>
            <a:off x="685800" y="481264"/>
            <a:ext cx="10009196" cy="2062103"/>
          </a:xfrm>
          <a:prstGeom prst="rect">
            <a:avLst/>
          </a:prstGeom>
        </p:spPr>
        <p:txBody>
          <a:bodyPr wrap="square">
            <a:spAutoFit/>
          </a:bodyPr>
          <a:lstStyle/>
          <a:p>
            <a:pPr algn="ctr">
              <a:spcAft>
                <a:spcPts val="0"/>
              </a:spcAft>
            </a:pP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endParaRPr lang="en-GB"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en-GB" sz="32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32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B4D6A2B-0860-4978-9CE8-75F80FF745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2905" y="0"/>
            <a:ext cx="5304528" cy="6858000"/>
          </a:xfrm>
          <a:prstGeom prst="rect">
            <a:avLst/>
          </a:prstGeom>
          <a:noFill/>
          <a:ln>
            <a:noFill/>
          </a:ln>
        </p:spPr>
      </p:pic>
    </p:spTree>
    <p:extLst>
      <p:ext uri="{BB962C8B-B14F-4D97-AF65-F5344CB8AC3E}">
        <p14:creationId xmlns:p14="http://schemas.microsoft.com/office/powerpoint/2010/main" val="43637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Margarets logo 2"/>
          <p:cNvPicPr/>
          <p:nvPr/>
        </p:nvPicPr>
        <p:blipFill>
          <a:blip r:embed="rId2" cstate="print"/>
          <a:srcRect/>
          <a:stretch>
            <a:fillRect/>
          </a:stretch>
        </p:blipFill>
        <p:spPr bwMode="auto">
          <a:xfrm>
            <a:off x="11155680" y="116540"/>
            <a:ext cx="873760" cy="1011220"/>
          </a:xfrm>
          <a:prstGeom prst="rect">
            <a:avLst/>
          </a:prstGeom>
          <a:noFill/>
          <a:ln w="9525" algn="in">
            <a:noFill/>
            <a:miter lim="800000"/>
            <a:headEnd/>
            <a:tailEnd/>
          </a:ln>
          <a:effectLst/>
        </p:spPr>
      </p:pic>
      <p:sp>
        <p:nvSpPr>
          <p:cNvPr id="3" name="Rectangle 2"/>
          <p:cNvSpPr/>
          <p:nvPr/>
        </p:nvSpPr>
        <p:spPr>
          <a:xfrm>
            <a:off x="70338" y="0"/>
            <a:ext cx="11848571" cy="6740307"/>
          </a:xfrm>
          <a:prstGeom prst="rect">
            <a:avLst/>
          </a:prstGeom>
        </p:spPr>
        <p:txBody>
          <a:bodyPr wrap="square">
            <a:spAutoFit/>
          </a:bodyPr>
          <a:lstStyle/>
          <a:p>
            <a:pPr marL="914400">
              <a:spcAft>
                <a:spcPts val="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3200" b="1" dirty="0"/>
              <a:t>SAYING SORRY TO GOD</a:t>
            </a:r>
            <a:endParaRPr lang="en-GB" sz="3200" dirty="0"/>
          </a:p>
          <a:p>
            <a:r>
              <a:rPr lang="en-GB" sz="3200" dirty="0"/>
              <a:t>Leader:	Lord Jesus, you came to change the world.</a:t>
            </a:r>
          </a:p>
          <a:p>
            <a:r>
              <a:rPr lang="en-GB" sz="3200" b="1" dirty="0"/>
              <a:t>All:		Forgive us when we become complacent, when change is </a:t>
            </a:r>
          </a:p>
          <a:p>
            <a:r>
              <a:rPr lang="en-GB" sz="3200" b="1" dirty="0"/>
              <a:t>		difficult – and we give up.</a:t>
            </a:r>
            <a:endParaRPr lang="en-GB" sz="3200" dirty="0"/>
          </a:p>
          <a:p>
            <a:r>
              <a:rPr lang="en-GB" sz="3200" b="1" dirty="0"/>
              <a:t> </a:t>
            </a:r>
            <a:endParaRPr lang="en-GB" sz="3200" dirty="0"/>
          </a:p>
          <a:p>
            <a:r>
              <a:rPr lang="en-GB" sz="3200" dirty="0"/>
              <a:t>Leader:	Lord Jesus, you came to serve, not to be served.</a:t>
            </a:r>
          </a:p>
          <a:p>
            <a:r>
              <a:rPr lang="en-GB" sz="3200" b="1" dirty="0"/>
              <a:t>All:		Forgive us when we put ourselves and our needs before 		those of our brothers and sisters.</a:t>
            </a:r>
            <a:endParaRPr lang="en-GB" sz="3200" dirty="0"/>
          </a:p>
          <a:p>
            <a:r>
              <a:rPr lang="en-GB" sz="3200" b="1" dirty="0"/>
              <a:t> </a:t>
            </a:r>
            <a:endParaRPr lang="en-GB" sz="3200" dirty="0"/>
          </a:p>
          <a:p>
            <a:r>
              <a:rPr lang="en-GB" sz="3200" dirty="0"/>
              <a:t>Leader:	Lord Jesus, you came to set the captives free.</a:t>
            </a:r>
          </a:p>
          <a:p>
            <a:r>
              <a:rPr lang="en-GB" sz="3200" b="1" dirty="0"/>
              <a:t>All:		Forgive us when we don’t stand up for justice and 			freedom for our neighbours.</a:t>
            </a:r>
            <a:endParaRPr lang="en-GB" sz="3200" dirty="0"/>
          </a:p>
          <a:p>
            <a:endParaRPr lang="en-GB" sz="3200" dirty="0"/>
          </a:p>
        </p:txBody>
      </p:sp>
    </p:spTree>
    <p:extLst>
      <p:ext uri="{BB962C8B-B14F-4D97-AF65-F5344CB8AC3E}">
        <p14:creationId xmlns:p14="http://schemas.microsoft.com/office/powerpoint/2010/main" val="886891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2976</TotalTime>
  <Words>1343</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Gill Sans MT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 Weald Lewes Havens 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Nicholls Veryan (H&amp;MS CCG)</dc:creator>
  <cp:lastModifiedBy>Robert Pudney</cp:lastModifiedBy>
  <cp:revision>49</cp:revision>
  <dcterms:created xsi:type="dcterms:W3CDTF">2019-04-29T12:19:03Z</dcterms:created>
  <dcterms:modified xsi:type="dcterms:W3CDTF">2020-04-02T17:40:46Z</dcterms:modified>
</cp:coreProperties>
</file>